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716" r:id="rId2"/>
    <p:sldId id="473" r:id="rId3"/>
    <p:sldId id="683" r:id="rId4"/>
    <p:sldId id="709" r:id="rId5"/>
    <p:sldId id="764" r:id="rId6"/>
    <p:sldId id="765" r:id="rId7"/>
    <p:sldId id="766" r:id="rId8"/>
    <p:sldId id="767" r:id="rId9"/>
    <p:sldId id="768" r:id="rId10"/>
    <p:sldId id="798" r:id="rId11"/>
    <p:sldId id="769" r:id="rId12"/>
    <p:sldId id="770" r:id="rId13"/>
    <p:sldId id="771" r:id="rId14"/>
    <p:sldId id="772" r:id="rId15"/>
    <p:sldId id="775" r:id="rId16"/>
    <p:sldId id="776" r:id="rId17"/>
    <p:sldId id="777" r:id="rId18"/>
    <p:sldId id="778" r:id="rId19"/>
    <p:sldId id="779" r:id="rId20"/>
    <p:sldId id="780" r:id="rId21"/>
    <p:sldId id="781" r:id="rId22"/>
    <p:sldId id="782" r:id="rId23"/>
    <p:sldId id="783" r:id="rId24"/>
    <p:sldId id="784" r:id="rId25"/>
    <p:sldId id="785" r:id="rId26"/>
    <p:sldId id="786" r:id="rId27"/>
    <p:sldId id="787" r:id="rId28"/>
    <p:sldId id="788" r:id="rId29"/>
    <p:sldId id="789" r:id="rId30"/>
    <p:sldId id="790" r:id="rId31"/>
    <p:sldId id="773" r:id="rId32"/>
    <p:sldId id="791" r:id="rId33"/>
    <p:sldId id="792" r:id="rId34"/>
    <p:sldId id="793" r:id="rId35"/>
    <p:sldId id="794" r:id="rId36"/>
    <p:sldId id="795" r:id="rId37"/>
    <p:sldId id="796" r:id="rId38"/>
    <p:sldId id="797" r:id="rId39"/>
    <p:sldId id="774" r:id="rId40"/>
    <p:sldId id="673" r:id="rId41"/>
    <p:sldId id="684" r:id="rId42"/>
  </p:sldIdLst>
  <p:sldSz cx="9144000" cy="5143500" type="screen16x9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5"/>
    <p:restoredTop sz="94626"/>
  </p:normalViewPr>
  <p:slideViewPr>
    <p:cSldViewPr showGuides="1">
      <p:cViewPr varScale="1">
        <p:scale>
          <a:sx n="85" d="100"/>
          <a:sy n="85" d="100"/>
        </p:scale>
        <p:origin x="872" y="60"/>
      </p:cViewPr>
      <p:guideLst>
        <p:guide orient="horz" pos="171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CF8FCF7-EEC3-4247-A8B3-DE355BFDA230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2020/9/21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1D55F8-30D5-9441-981B-6C6581D966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802E4E8-5603-F947-AFC2-9C2925A0F66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2020/9/21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367A853-69FB-484F-99E4-DBCCD421FD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5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0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 descr="E:\工作\2017\用友\集团\8.31新PPTvi\封面封底\内页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79512" y="22895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2450" y="109538"/>
            <a:ext cx="792163" cy="352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E:\工作\2017\用友\集团\8.31新PPTvi\封面封底\内页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1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18864" y="22895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3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anyifeng.com/blog/2013/01/javascript_source_map.html" TargetMode="External"/><Relationship Id="rId2" Type="http://schemas.openxmlformats.org/officeDocument/2006/relationships/hyperlink" Target="https://segmentfault.com/a/1190000008315937" TargetMode="Externa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://localhost:3000/api/users" TargetMode="Externa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7462"/>
            <a:ext cx="7791450" cy="5176838"/>
          </a:xfrm>
          <a:custGeom>
            <a:avLst/>
            <a:gdLst>
              <a:gd name="connsiteX0" fmla="*/ 0 w 6600999"/>
              <a:gd name="connsiteY0" fmla="*/ 0 h 6220163"/>
              <a:gd name="connsiteX1" fmla="*/ 6600999 w 6600999"/>
              <a:gd name="connsiteY1" fmla="*/ 0 h 6220163"/>
              <a:gd name="connsiteX2" fmla="*/ 6600999 w 6600999"/>
              <a:gd name="connsiteY2" fmla="*/ 6220163 h 6220163"/>
              <a:gd name="connsiteX3" fmla="*/ 0 w 6600999"/>
              <a:gd name="connsiteY3" fmla="*/ 6220163 h 6220163"/>
              <a:gd name="connsiteX4" fmla="*/ 0 w 6600999"/>
              <a:gd name="connsiteY4" fmla="*/ 0 h 6220163"/>
              <a:gd name="connsiteX0-1" fmla="*/ 0 w 6600999"/>
              <a:gd name="connsiteY0-2" fmla="*/ 0 h 6220163"/>
              <a:gd name="connsiteX1-3" fmla="*/ 6600999 w 6600999"/>
              <a:gd name="connsiteY1-4" fmla="*/ 0 h 6220163"/>
              <a:gd name="connsiteX2-5" fmla="*/ 6440578 w 6600999"/>
              <a:gd name="connsiteY2-6" fmla="*/ 5145341 h 6220163"/>
              <a:gd name="connsiteX3-7" fmla="*/ 0 w 6600999"/>
              <a:gd name="connsiteY3-8" fmla="*/ 6220163 h 6220163"/>
              <a:gd name="connsiteX4-9" fmla="*/ 0 w 6600999"/>
              <a:gd name="connsiteY4-10" fmla="*/ 0 h 6220163"/>
              <a:gd name="connsiteX0-11" fmla="*/ 0 w 7066220"/>
              <a:gd name="connsiteY0-12" fmla="*/ 0 h 6220163"/>
              <a:gd name="connsiteX1-13" fmla="*/ 7066220 w 7066220"/>
              <a:gd name="connsiteY1-14" fmla="*/ 0 h 6220163"/>
              <a:gd name="connsiteX2-15" fmla="*/ 6440578 w 7066220"/>
              <a:gd name="connsiteY2-16" fmla="*/ 5145341 h 6220163"/>
              <a:gd name="connsiteX3-17" fmla="*/ 0 w 7066220"/>
              <a:gd name="connsiteY3-18" fmla="*/ 6220163 h 6220163"/>
              <a:gd name="connsiteX4-19" fmla="*/ 0 w 7066220"/>
              <a:gd name="connsiteY4-20" fmla="*/ 0 h 6220163"/>
              <a:gd name="connsiteX0-21" fmla="*/ 0 w 7066220"/>
              <a:gd name="connsiteY0-22" fmla="*/ 0 h 5145341"/>
              <a:gd name="connsiteX1-23" fmla="*/ 7066220 w 7066220"/>
              <a:gd name="connsiteY1-24" fmla="*/ 0 h 5145341"/>
              <a:gd name="connsiteX2-25" fmla="*/ 6440578 w 7066220"/>
              <a:gd name="connsiteY2-26" fmla="*/ 5145341 h 5145341"/>
              <a:gd name="connsiteX3-27" fmla="*/ 657727 w 7066220"/>
              <a:gd name="connsiteY3-28" fmla="*/ 4888668 h 5145341"/>
              <a:gd name="connsiteX4-29" fmla="*/ 0 w 7066220"/>
              <a:gd name="connsiteY4-30" fmla="*/ 0 h 5145341"/>
              <a:gd name="connsiteX0-31" fmla="*/ 0 w 7066220"/>
              <a:gd name="connsiteY0-32" fmla="*/ 0 h 5177426"/>
              <a:gd name="connsiteX1-33" fmla="*/ 7066220 w 7066220"/>
              <a:gd name="connsiteY1-34" fmla="*/ 0 h 5177426"/>
              <a:gd name="connsiteX2-35" fmla="*/ 6440578 w 7066220"/>
              <a:gd name="connsiteY2-36" fmla="*/ 5145341 h 5177426"/>
              <a:gd name="connsiteX3-37" fmla="*/ 80211 w 7066220"/>
              <a:gd name="connsiteY3-38" fmla="*/ 5177426 h 5177426"/>
              <a:gd name="connsiteX4-39" fmla="*/ 0 w 7066220"/>
              <a:gd name="connsiteY4-40" fmla="*/ 0 h 5177426"/>
              <a:gd name="connsiteX0-41" fmla="*/ 0 w 7066220"/>
              <a:gd name="connsiteY0-42" fmla="*/ 0 h 5161384"/>
              <a:gd name="connsiteX1-43" fmla="*/ 7066220 w 7066220"/>
              <a:gd name="connsiteY1-44" fmla="*/ 0 h 5161384"/>
              <a:gd name="connsiteX2-45" fmla="*/ 6440578 w 7066220"/>
              <a:gd name="connsiteY2-46" fmla="*/ 5145341 h 5161384"/>
              <a:gd name="connsiteX3-47" fmla="*/ 16043 w 7066220"/>
              <a:gd name="connsiteY3-48" fmla="*/ 5161384 h 5161384"/>
              <a:gd name="connsiteX4-49" fmla="*/ 0 w 7066220"/>
              <a:gd name="connsiteY4-50" fmla="*/ 0 h 5161384"/>
              <a:gd name="connsiteX0-51" fmla="*/ 0 w 7066220"/>
              <a:gd name="connsiteY0-52" fmla="*/ 0 h 5177425"/>
              <a:gd name="connsiteX1-53" fmla="*/ 7066220 w 7066220"/>
              <a:gd name="connsiteY1-54" fmla="*/ 0 h 5177425"/>
              <a:gd name="connsiteX2-55" fmla="*/ 6440578 w 7066220"/>
              <a:gd name="connsiteY2-56" fmla="*/ 5177425 h 5177425"/>
              <a:gd name="connsiteX3-57" fmla="*/ 16043 w 7066220"/>
              <a:gd name="connsiteY3-58" fmla="*/ 5161384 h 5177425"/>
              <a:gd name="connsiteX4-59" fmla="*/ 0 w 7066220"/>
              <a:gd name="connsiteY4-60" fmla="*/ 0 h 51774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066220" h="5177425">
                <a:moveTo>
                  <a:pt x="0" y="0"/>
                </a:moveTo>
                <a:lnTo>
                  <a:pt x="7066220" y="0"/>
                </a:lnTo>
                <a:lnTo>
                  <a:pt x="6440578" y="5177425"/>
                </a:lnTo>
                <a:lnTo>
                  <a:pt x="16043" y="5161384"/>
                </a:lnTo>
                <a:cubicBezTo>
                  <a:pt x="10695" y="3440923"/>
                  <a:pt x="5348" y="1720461"/>
                  <a:pt x="0" y="0"/>
                </a:cubicBezTo>
                <a:close/>
              </a:path>
            </a:pathLst>
          </a:custGeom>
          <a:blipFill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reeform 6"/>
          <p:cNvSpPr/>
          <p:nvPr/>
        </p:nvSpPr>
        <p:spPr bwMode="auto">
          <a:xfrm>
            <a:off x="3479800" y="1892300"/>
            <a:ext cx="5664200" cy="1831975"/>
          </a:xfrm>
          <a:custGeom>
            <a:avLst/>
            <a:gdLst>
              <a:gd name="T0" fmla="*/ 0 w 5165"/>
              <a:gd name="T1" fmla="*/ 1210 h 1210"/>
              <a:gd name="T2" fmla="*/ 400 w 5165"/>
              <a:gd name="T3" fmla="*/ 0 h 1210"/>
              <a:gd name="T4" fmla="*/ 5165 w 5165"/>
              <a:gd name="T5" fmla="*/ 0 h 1210"/>
              <a:gd name="T6" fmla="*/ 5165 w 5165"/>
              <a:gd name="T7" fmla="*/ 1210 h 1210"/>
              <a:gd name="T8" fmla="*/ 0 w 5165"/>
              <a:gd name="T9" fmla="*/ 1210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5" h="1210">
                <a:moveTo>
                  <a:pt x="0" y="1210"/>
                </a:moveTo>
                <a:lnTo>
                  <a:pt x="400" y="0"/>
                </a:lnTo>
                <a:lnTo>
                  <a:pt x="5165" y="0"/>
                </a:lnTo>
                <a:lnTo>
                  <a:pt x="5165" y="1210"/>
                </a:lnTo>
                <a:lnTo>
                  <a:pt x="0" y="121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73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31" name="Freeform 6"/>
          <p:cNvSpPr/>
          <p:nvPr/>
        </p:nvSpPr>
        <p:spPr>
          <a:xfrm>
            <a:off x="3679825" y="2082800"/>
            <a:ext cx="5464175" cy="1828800"/>
          </a:xfrm>
          <a:custGeom>
            <a:avLst/>
            <a:gdLst>
              <a:gd name="txL" fmla="*/ 0 w 5165"/>
              <a:gd name="txT" fmla="*/ 0 h 1210"/>
              <a:gd name="txR" fmla="*/ 5165 w 5165"/>
              <a:gd name="txB" fmla="*/ 1210 h 1210"/>
            </a:gdLst>
            <a:ahLst/>
            <a:cxnLst>
              <a:cxn ang="0">
                <a:pos x="0" y="2147483646"/>
              </a:cxn>
              <a:cxn ang="0">
                <a:pos x="447605327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txL" t="txT" r="txR" b="txB"/>
            <a:pathLst>
              <a:path w="5165" h="1210">
                <a:moveTo>
                  <a:pt x="0" y="1210"/>
                </a:moveTo>
                <a:lnTo>
                  <a:pt x="400" y="0"/>
                </a:lnTo>
                <a:lnTo>
                  <a:pt x="5165" y="0"/>
                </a:lnTo>
                <a:lnTo>
                  <a:pt x="5165" y="1210"/>
                </a:lnTo>
                <a:lnTo>
                  <a:pt x="0" y="1210"/>
                </a:lnTo>
                <a:close/>
              </a:path>
            </a:pathLst>
          </a:custGeom>
          <a:solidFill>
            <a:srgbClr val="C00000">
              <a:alpha val="90195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22532" name="直接连接符 6"/>
          <p:cNvCxnSpPr/>
          <p:nvPr/>
        </p:nvCxnSpPr>
        <p:spPr>
          <a:xfrm>
            <a:off x="4191000" y="3095625"/>
            <a:ext cx="4787900" cy="0"/>
          </a:xfrm>
          <a:prstGeom prst="line">
            <a:avLst/>
          </a:prstGeom>
          <a:ln w="9525" cap="flat" cmpd="sng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2253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4" name="TextBox 9"/>
          <p:cNvSpPr txBox="1"/>
          <p:nvPr/>
        </p:nvSpPr>
        <p:spPr>
          <a:xfrm>
            <a:off x="4450512" y="2320925"/>
            <a:ext cx="2235291" cy="646331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36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en-US" altLang="zh-CN" sz="3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5" name="TextBox 10"/>
          <p:cNvSpPr txBox="1"/>
          <p:nvPr/>
        </p:nvSpPr>
        <p:spPr>
          <a:xfrm>
            <a:off x="5475624" y="3186004"/>
            <a:ext cx="2031325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用友网络科技股份有限公司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 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郭宝刚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如果需要打包多个文件，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就需要用到对象语法</a:t>
            </a:r>
            <a:r>
              <a:rPr lang="zh-CN" altLang="en-US" dirty="0" smtClean="0"/>
              <a:t>。同样</a:t>
            </a:r>
            <a:r>
              <a:rPr lang="en-US" altLang="zh-CN" dirty="0" smtClean="0"/>
              <a:t>output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name</a:t>
            </a:r>
            <a:r>
              <a:rPr lang="zh-CN" altLang="en-US" dirty="0" smtClean="0"/>
              <a:t>就不能写死</a:t>
            </a:r>
            <a:r>
              <a:rPr lang="en-US" altLang="zh-CN" dirty="0" smtClean="0"/>
              <a:t>main.js</a:t>
            </a:r>
            <a:r>
              <a:rPr lang="zh-CN" altLang="en-US" dirty="0" smtClean="0"/>
              <a:t>，否则只会打包出一个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文件，需要用占位符来</a:t>
            </a:r>
            <a:r>
              <a:rPr lang="zh-CN" altLang="en-US" smtClean="0"/>
              <a:t>表示文件名。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9622"/>
            <a:ext cx="4356324" cy="1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6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-9254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. </a:t>
            </a:r>
            <a:r>
              <a:rPr lang="en-US" altLang="zh-CN" dirty="0" err="1"/>
              <a:t>package.json</a:t>
            </a:r>
            <a:r>
              <a:rPr lang="zh-CN" altLang="zh-CN" dirty="0"/>
              <a:t>配置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如果不想使用</a:t>
            </a:r>
            <a:r>
              <a:rPr lang="en-US" altLang="zh-CN" dirty="0"/>
              <a:t>webpack.config.js</a:t>
            </a:r>
            <a:r>
              <a:rPr lang="zh-CN" altLang="zh-CN" dirty="0"/>
              <a:t>作为默认文件，可以通过</a:t>
            </a: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r>
              <a:rPr lang="zh-CN" altLang="zh-CN" dirty="0"/>
              <a:t>初始化当前项目，会生成一个</a:t>
            </a:r>
            <a:r>
              <a:rPr lang="en-US" altLang="zh-CN" dirty="0" err="1"/>
              <a:t>package.json</a:t>
            </a:r>
            <a:r>
              <a:rPr lang="zh-CN" altLang="zh-CN" dirty="0"/>
              <a:t>文件，在其中的</a:t>
            </a:r>
            <a:r>
              <a:rPr lang="en-US" altLang="zh-CN" dirty="0"/>
              <a:t>scripts</a:t>
            </a:r>
            <a:r>
              <a:rPr lang="zh-CN" altLang="zh-CN" dirty="0"/>
              <a:t>下面配置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616442"/>
            <a:ext cx="5184576" cy="10511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3568" y="3075806"/>
            <a:ext cx="79208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这样就可以指定任意文件，使用的时候用</a:t>
            </a:r>
            <a:r>
              <a:rPr lang="en-US" altLang="zh-CN" dirty="0" err="1"/>
              <a:t>npm</a:t>
            </a:r>
            <a:r>
              <a:rPr lang="en-US" altLang="zh-CN" dirty="0"/>
              <a:t> run build</a:t>
            </a:r>
            <a:r>
              <a:rPr lang="zh-CN" altLang="zh-CN" dirty="0"/>
              <a:t>即可。</a:t>
            </a:r>
          </a:p>
          <a:p>
            <a:endParaRPr lang="en-US" altLang="zh-CN" dirty="0"/>
          </a:p>
          <a:p>
            <a:r>
              <a:rPr lang="zh-CN" altLang="zh-CN" dirty="0" smtClean="0"/>
              <a:t>接下来</a:t>
            </a:r>
            <a:r>
              <a:rPr lang="zh-CN" altLang="zh-CN" dirty="0"/>
              <a:t>我们再讲项目</a:t>
            </a:r>
            <a:r>
              <a:rPr lang="en-US" altLang="zh-CN" dirty="0" err="1"/>
              <a:t>js</a:t>
            </a:r>
            <a:r>
              <a:rPr lang="zh-CN" altLang="zh-CN" dirty="0"/>
              <a:t>文件放在</a:t>
            </a:r>
            <a:r>
              <a:rPr lang="en-US" altLang="zh-CN" dirty="0" err="1"/>
              <a:t>src</a:t>
            </a:r>
            <a:r>
              <a:rPr lang="zh-CN" altLang="zh-CN" dirty="0"/>
              <a:t>目录中，在</a:t>
            </a:r>
            <a:r>
              <a:rPr lang="en-US" altLang="zh-CN" dirty="0"/>
              <a:t>webpack.config.js</a:t>
            </a:r>
            <a:r>
              <a:rPr lang="zh-CN" altLang="zh-CN" dirty="0"/>
              <a:t>中讲</a:t>
            </a:r>
            <a:r>
              <a:rPr lang="en-US" altLang="zh-CN" dirty="0"/>
              <a:t>entry</a:t>
            </a:r>
            <a:r>
              <a:rPr lang="zh-CN" altLang="zh-CN" dirty="0"/>
              <a:t>改为</a:t>
            </a:r>
            <a:r>
              <a:rPr lang="en-US" altLang="zh-CN" dirty="0"/>
              <a:t>’./</a:t>
            </a:r>
            <a:r>
              <a:rPr lang="en-US" altLang="zh-CN" dirty="0" err="1"/>
              <a:t>src</a:t>
            </a:r>
            <a:r>
              <a:rPr lang="en-US" altLang="zh-CN" dirty="0"/>
              <a:t>/index’</a:t>
            </a:r>
            <a:r>
              <a:rPr lang="zh-CN" altLang="zh-CN" dirty="0"/>
              <a:t>，这样项目结构就和我们平时用的差不多了。</a:t>
            </a:r>
          </a:p>
          <a:p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94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560" y="195486"/>
            <a:ext cx="7848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试运行一下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639884" y="843558"/>
            <a:ext cx="7964564" cy="31683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9884" y="4220170"/>
            <a:ext cx="796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/>
              <a:t>打包成功了，但是会有一个</a:t>
            </a:r>
            <a:r>
              <a:rPr lang="en-US" altLang="zh-CN"/>
              <a:t>warning</a:t>
            </a:r>
            <a:r>
              <a:rPr lang="zh-CN" altLang="zh-CN"/>
              <a:t>，需要添加打包的</a:t>
            </a:r>
            <a:r>
              <a:rPr lang="en-US" altLang="zh-CN"/>
              <a:t>mode,</a:t>
            </a:r>
            <a:r>
              <a:rPr lang="zh-CN" altLang="zh-CN"/>
              <a:t>可以设置为</a:t>
            </a:r>
            <a:r>
              <a:rPr lang="en-US" altLang="zh-CN"/>
              <a:t>development</a:t>
            </a:r>
            <a:r>
              <a:rPr lang="zh-CN" altLang="zh-CN"/>
              <a:t>或者</a:t>
            </a:r>
            <a:r>
              <a:rPr lang="en-US" altLang="zh-CN"/>
              <a:t>production</a:t>
            </a:r>
            <a:r>
              <a:rPr lang="zh-CN" altLang="zh-CN"/>
              <a:t>，区别在于打包后打代码会不会压缩。</a:t>
            </a:r>
          </a:p>
        </p:txBody>
      </p:sp>
    </p:spTree>
    <p:extLst>
      <p:ext uri="{BB962C8B-B14F-4D97-AF65-F5344CB8AC3E}">
        <p14:creationId xmlns:p14="http://schemas.microsoft.com/office/powerpoint/2010/main" val="26044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70612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Loaders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AutoShape 14"/>
          <p:cNvSpPr>
            <a:spLocks noChangeArrowheads="1"/>
          </p:cNvSpPr>
          <p:nvPr/>
        </p:nvSpPr>
        <p:spPr bwMode="gray">
          <a:xfrm>
            <a:off x="4409080" y="1072451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5" name="AutoShape 14"/>
          <p:cNvSpPr>
            <a:spLocks noChangeArrowheads="1"/>
          </p:cNvSpPr>
          <p:nvPr/>
        </p:nvSpPr>
        <p:spPr bwMode="gray">
          <a:xfrm>
            <a:off x="4409080" y="1814728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09260" y="1119397"/>
            <a:ext cx="2660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endPara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22594" y="1860508"/>
            <a:ext cx="2262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-loader</a:t>
            </a:r>
            <a:endPara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14"/>
          <p:cNvSpPr>
            <a:spLocks noChangeArrowheads="1"/>
          </p:cNvSpPr>
          <p:nvPr/>
        </p:nvSpPr>
        <p:spPr bwMode="gray">
          <a:xfrm>
            <a:off x="4409079" y="2558770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2" name="矩形 1"/>
          <p:cNvSpPr/>
          <p:nvPr/>
        </p:nvSpPr>
        <p:spPr>
          <a:xfrm>
            <a:off x="5505812" y="3346827"/>
            <a:ext cx="40899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babel-loader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14"/>
          <p:cNvSpPr>
            <a:spLocks noChangeArrowheads="1"/>
          </p:cNvSpPr>
          <p:nvPr/>
        </p:nvSpPr>
        <p:spPr bwMode="gray">
          <a:xfrm>
            <a:off x="4409079" y="3301047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10" name="矩形 9"/>
          <p:cNvSpPr/>
          <p:nvPr/>
        </p:nvSpPr>
        <p:spPr>
          <a:xfrm>
            <a:off x="5522594" y="2604550"/>
            <a:ext cx="40899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file-loader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96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什么是</a:t>
            </a:r>
            <a:r>
              <a:rPr lang="en-US" altLang="zh-CN" b="1" dirty="0" smtClean="0">
                <a:solidFill>
                  <a:srgbClr val="FF0000"/>
                </a:solidFill>
              </a:rPr>
              <a:t>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通过第一节的代码，我们已经可以显示文字，接下来我们给</a:t>
            </a:r>
            <a:r>
              <a:rPr lang="en-US" altLang="zh-CN" dirty="0" smtClean="0"/>
              <a:t>header</a:t>
            </a:r>
            <a:r>
              <a:rPr lang="zh-CN" altLang="en-US" dirty="0" smtClean="0"/>
              <a:t>部分添加一些样式，增加一个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文件并在</a:t>
            </a:r>
            <a:r>
              <a:rPr lang="en-US" altLang="zh-CN" dirty="0" smtClean="0"/>
              <a:t>index.js</a:t>
            </a:r>
            <a:r>
              <a:rPr lang="zh-CN" altLang="en-US" dirty="0" smtClean="0"/>
              <a:t>中引用。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1" y="1877824"/>
            <a:ext cx="5410695" cy="17290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70" y="1876094"/>
            <a:ext cx="2781443" cy="14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1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55552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打包，就会发现报错。需要一个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来处理这种文件，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1275606"/>
            <a:ext cx="8784976" cy="12961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9513" y="2827464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根据报错的</a:t>
            </a:r>
            <a:r>
              <a:rPr lang="zh-CN" altLang="en-US" dirty="0" smtClean="0"/>
              <a:t>指引可以看到关于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的说明：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只能识别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json</a:t>
            </a:r>
            <a:r>
              <a:rPr lang="zh-CN" altLang="en-US" dirty="0" smtClean="0"/>
              <a:t>文件，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可以让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处理其他类型的文件。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33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641620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下面可以找到很多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，除了官网之外还有很多其他第三方的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。我们找到要用到的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，并参考官网的用法。</a:t>
            </a:r>
            <a:endParaRPr lang="en-US" altLang="zh-CN" dirty="0" smtClean="0"/>
          </a:p>
          <a:p>
            <a:r>
              <a:rPr lang="zh-CN" altLang="en-US" dirty="0" smtClean="0"/>
              <a:t>安装</a:t>
            </a:r>
            <a:r>
              <a:rPr lang="en-US" altLang="zh-CN" dirty="0" smtClean="0"/>
              <a:t>style-loader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，并在</a:t>
            </a:r>
            <a:r>
              <a:rPr lang="en-US" altLang="zh-CN" dirty="0" smtClean="0"/>
              <a:t>webpack.config.js</a:t>
            </a:r>
            <a:r>
              <a:rPr lang="zh-CN" altLang="en-US" dirty="0" smtClean="0"/>
              <a:t>中配置。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9662"/>
            <a:ext cx="6524666" cy="1800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7544" y="3939902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rules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指处理文件的规则，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后面为一个正则表达式，此处表示以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为结尾的文件，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指处理这些文件需要用到的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css</a:t>
            </a:r>
            <a:r>
              <a:rPr lang="en-US" altLang="zh-CN" b="1" dirty="0" smtClean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569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除了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之外，我们项目中用的比较多的是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同样不认识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，找到</a:t>
            </a:r>
            <a:r>
              <a:rPr lang="en-US" altLang="zh-CN" dirty="0" smtClean="0"/>
              <a:t>less-loader,</a:t>
            </a:r>
            <a:r>
              <a:rPr lang="zh-CN" altLang="en-US" dirty="0" smtClean="0"/>
              <a:t>根据官网示例添加配置即可。</a:t>
            </a:r>
            <a:endParaRPr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467793" y="3795886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需要注意的是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中需要识别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文件，并且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执行的顺序是从后向前执行，所以必须将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less-loader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写在最后面，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转换为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之后再执行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，否则会报错。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635646"/>
            <a:ext cx="8136231" cy="1872208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less-loader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987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很多时候我们需要使用一些文件，比如图片、字体文件等，如果我们在页面添加一个图片，就需要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来处理，同样的在</a:t>
            </a:r>
            <a:r>
              <a:rPr lang="en-US" altLang="zh-CN" dirty="0" smtClean="0"/>
              <a:t>rules</a:t>
            </a:r>
            <a:r>
              <a:rPr lang="zh-CN" altLang="en-US" dirty="0" smtClean="0"/>
              <a:t>里面添加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的配置。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file-loader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7614"/>
            <a:ext cx="4210266" cy="14986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075806"/>
            <a:ext cx="2991004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7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71" y="2718252"/>
            <a:ext cx="7189161" cy="5015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68463"/>
            <a:ext cx="4752528" cy="12854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9552" y="45778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打包，发现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目录下会出现一个以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值为名称的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文件，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上</a:t>
            </a:r>
            <a:r>
              <a:rPr lang="en-US" altLang="zh-CN" dirty="0" err="1" smtClean="0"/>
              <a:t>img</a:t>
            </a:r>
            <a:r>
              <a:rPr lang="zh-CN" altLang="en-US" dirty="0" smtClean="0"/>
              <a:t>标签下的</a:t>
            </a:r>
            <a:r>
              <a:rPr lang="en-US" altLang="zh-CN" dirty="0" err="1" smtClean="0"/>
              <a:t>src</a:t>
            </a:r>
            <a:r>
              <a:rPr lang="zh-CN" altLang="en-US" dirty="0" smtClean="0"/>
              <a:t>也变成了这个文件名，可以在页面上显示出来。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6697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E:\工作\2017\用友\集团\8.31新PPTvi\封面封底\目录页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-1587"/>
            <a:ext cx="9144000" cy="5145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5" name="内容占位符 27"/>
          <p:cNvSpPr txBox="1"/>
          <p:nvPr/>
        </p:nvSpPr>
        <p:spPr>
          <a:xfrm>
            <a:off x="3857625" y="1357313"/>
            <a:ext cx="3355975" cy="3190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000" b="1" dirty="0" err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6" name="内容占位符 27"/>
          <p:cNvSpPr txBox="1"/>
          <p:nvPr/>
        </p:nvSpPr>
        <p:spPr>
          <a:xfrm>
            <a:off x="3857625" y="2060575"/>
            <a:ext cx="3303588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Loaders And Plugins</a:t>
            </a:r>
          </a:p>
        </p:txBody>
      </p:sp>
      <p:sp>
        <p:nvSpPr>
          <p:cNvPr id="22" name="文本框 31"/>
          <p:cNvSpPr txBox="1"/>
          <p:nvPr/>
        </p:nvSpPr>
        <p:spPr>
          <a:xfrm>
            <a:off x="3489325" y="1323975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文本框 33"/>
          <p:cNvSpPr txBox="1"/>
          <p:nvPr/>
        </p:nvSpPr>
        <p:spPr>
          <a:xfrm>
            <a:off x="3476625" y="2033588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559" name="内容占位符 27"/>
          <p:cNvSpPr txBox="1"/>
          <p:nvPr/>
        </p:nvSpPr>
        <p:spPr>
          <a:xfrm>
            <a:off x="3862388" y="2736850"/>
            <a:ext cx="3303587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其他配置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33"/>
          <p:cNvSpPr txBox="1"/>
          <p:nvPr/>
        </p:nvSpPr>
        <p:spPr>
          <a:xfrm>
            <a:off x="3481388" y="2709863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561" name="内容占位符 27"/>
          <p:cNvSpPr txBox="1"/>
          <p:nvPr/>
        </p:nvSpPr>
        <p:spPr>
          <a:xfrm>
            <a:off x="3859213" y="3413125"/>
            <a:ext cx="3305175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手写</a:t>
            </a: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plugin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33"/>
          <p:cNvSpPr txBox="1"/>
          <p:nvPr/>
        </p:nvSpPr>
        <p:spPr>
          <a:xfrm>
            <a:off x="3478213" y="3386138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如果我们不想以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为文件名称，想要打包出来的文件和源文件名一致，就需要使用到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的更多配置。查看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官网中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的选项，可以看到有一个那么配置。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35646"/>
            <a:ext cx="3753043" cy="20892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635646"/>
            <a:ext cx="3229108" cy="14401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47936" y="395267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</a:t>
            </a:r>
            <a:r>
              <a:rPr lang="en-US" altLang="zh-CN" dirty="0" smtClean="0"/>
              <a:t>[name]</a:t>
            </a:r>
            <a:r>
              <a:rPr lang="zh-CN" altLang="en-US" dirty="0"/>
              <a:t>指</a:t>
            </a:r>
            <a:r>
              <a:rPr lang="zh-CN" altLang="en-US" dirty="0" smtClean="0"/>
              <a:t>源文件名，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ext</a:t>
            </a:r>
            <a:r>
              <a:rPr lang="en-US" altLang="zh-CN" dirty="0" smtClean="0"/>
              <a:t>]</a:t>
            </a:r>
            <a:r>
              <a:rPr lang="zh-CN" altLang="en-US" dirty="0" smtClean="0"/>
              <a:t>指源文件扩展名。如果想要指定文件在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目录下的路径，可以配置</a:t>
            </a:r>
            <a:r>
              <a:rPr lang="en-US" altLang="zh-CN" dirty="0" err="1" smtClean="0"/>
              <a:t>outputPath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311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思考一个场景，源代码中不同路径下，有两张不同的图片，但是文件名是一样的，这个时候如果使用上述的配置，会出现什么结果？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03598"/>
            <a:ext cx="4426177" cy="25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2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由于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会把所有文件放在同一个路径下，所以最终只会生成一个图片，这也就是为什么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默认是以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为文件名。如果要解决这个问题，可以配置文件名带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或者自身路径。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66228"/>
            <a:ext cx="4203916" cy="20638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89" y="1440826"/>
            <a:ext cx="4178515" cy="211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2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除了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，还有一个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-loader</a:t>
            </a:r>
            <a:r>
              <a:rPr lang="zh-CN" altLang="en-US" dirty="0"/>
              <a:t>也</a:t>
            </a:r>
            <a:r>
              <a:rPr lang="zh-CN" altLang="en-US" dirty="0" smtClean="0"/>
              <a:t>可以处理文件，用法和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一样。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url</a:t>
            </a:r>
            <a:r>
              <a:rPr lang="en-US" altLang="zh-CN" b="1" dirty="0" smtClean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072889"/>
            <a:ext cx="4242018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7544" y="48351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但是打完包之后发现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中并没有出现图片文件，页面上也能显示出图片。查看</a:t>
            </a:r>
            <a:r>
              <a:rPr lang="en-US" altLang="zh-CN" dirty="0" smtClean="0"/>
              <a:t>element</a:t>
            </a:r>
            <a:r>
              <a:rPr lang="zh-CN" altLang="en-US" dirty="0" smtClean="0"/>
              <a:t>发现图片被转换成了</a:t>
            </a:r>
            <a:r>
              <a:rPr lang="en-US" altLang="zh-CN" dirty="0" smtClean="0"/>
              <a:t>base64</a:t>
            </a:r>
            <a:r>
              <a:rPr lang="zh-CN" altLang="en-US" dirty="0" smtClean="0"/>
              <a:t>格式打包进了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75606"/>
            <a:ext cx="7776867" cy="64807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9552" y="221345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这样处理的优点是可以少发一次请求，缺点是如果图片过大，会导致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文件很大，页面加载会很慢。我们可以通过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limit</a:t>
            </a:r>
            <a:r>
              <a:rPr lang="zh-CN" altLang="en-US" dirty="0" smtClean="0"/>
              <a:t>参数来设置可以打包进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的文件大小。比如设置超过</a:t>
            </a:r>
            <a:r>
              <a:rPr lang="en-US" altLang="zh-CN" dirty="0" smtClean="0"/>
              <a:t>20k</a:t>
            </a:r>
            <a:r>
              <a:rPr lang="zh-CN" altLang="en-US" dirty="0" smtClean="0"/>
              <a:t>的图片需要单独打包</a:t>
            </a: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71" y="3136781"/>
            <a:ext cx="3140966" cy="1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如果我们在项目中使用</a:t>
            </a:r>
            <a:r>
              <a:rPr lang="en-US" altLang="zh-CN" dirty="0" smtClean="0"/>
              <a:t>ES5</a:t>
            </a:r>
            <a:r>
              <a:rPr lang="zh-CN" altLang="en-US" dirty="0" smtClean="0"/>
              <a:t>等更高级的语法，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编译之后，在</a:t>
            </a:r>
            <a:r>
              <a:rPr lang="en-US" altLang="zh-CN" dirty="0" smtClean="0"/>
              <a:t>Chrome</a:t>
            </a:r>
            <a:r>
              <a:rPr lang="zh-CN" altLang="en-US" dirty="0" smtClean="0"/>
              <a:t>上是可以运行的，因为</a:t>
            </a:r>
            <a:r>
              <a:rPr lang="en-US" altLang="zh-CN" dirty="0" smtClean="0"/>
              <a:t>Chrome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ES5</a:t>
            </a:r>
            <a:r>
              <a:rPr lang="zh-CN" altLang="en-US" dirty="0" smtClean="0"/>
              <a:t>，但是对于一些低版本的浏览器，就会报语法错误，这时就需要使用</a:t>
            </a:r>
            <a:r>
              <a:rPr lang="en-US" altLang="zh-CN" dirty="0" smtClean="0"/>
              <a:t>babel</a:t>
            </a:r>
            <a:r>
              <a:rPr lang="zh-CN" altLang="en-US" dirty="0"/>
              <a:t>将 </a:t>
            </a:r>
            <a:r>
              <a:rPr lang="en-US" altLang="zh-CN" dirty="0" smtClean="0"/>
              <a:t>ES2015</a:t>
            </a:r>
            <a:r>
              <a:rPr lang="en-US" altLang="zh-CN" dirty="0"/>
              <a:t>+ </a:t>
            </a:r>
            <a:r>
              <a:rPr lang="zh-CN" altLang="en-US" dirty="0"/>
              <a:t>代码转换为向后兼容版本的 </a:t>
            </a:r>
            <a:r>
              <a:rPr lang="en-US" altLang="zh-CN" dirty="0"/>
              <a:t>JavaScript </a:t>
            </a:r>
            <a:r>
              <a:rPr lang="zh-CN" altLang="en-US" dirty="0" smtClean="0"/>
              <a:t>代码。</a:t>
            </a:r>
            <a:endParaRPr lang="en-US" altLang="zh-CN" dirty="0" smtClean="0"/>
          </a:p>
          <a:p>
            <a:r>
              <a:rPr lang="en-US" altLang="zh-CN" dirty="0" smtClean="0"/>
              <a:t>Bebel</a:t>
            </a:r>
            <a:r>
              <a:rPr lang="zh-CN" altLang="en-US" dirty="0" smtClean="0"/>
              <a:t>提供了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使用的</a:t>
            </a:r>
            <a:r>
              <a:rPr lang="en-US" altLang="zh-CN" dirty="0" smtClean="0"/>
              <a:t>babel-loader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babel-loader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70" y="2427734"/>
            <a:ext cx="4629388" cy="14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根据官网文档，在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中做以下配置：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9582"/>
            <a:ext cx="4057859" cy="187334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5536" y="308514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</a:t>
            </a:r>
            <a:r>
              <a:rPr lang="en-US" altLang="zh-CN" dirty="0" smtClean="0"/>
              <a:t>exclude</a:t>
            </a:r>
            <a:r>
              <a:rPr lang="zh-CN" altLang="en-US" dirty="0" smtClean="0"/>
              <a:t>是指排除</a:t>
            </a:r>
            <a:r>
              <a:rPr lang="en-US" altLang="zh-CN" dirty="0" err="1" smtClean="0"/>
              <a:t>node_modules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代码。</a:t>
            </a:r>
            <a:endParaRPr lang="en-US" altLang="zh-CN" dirty="0"/>
          </a:p>
          <a:p>
            <a:r>
              <a:rPr lang="en-US" altLang="zh-CN" dirty="0"/>
              <a:t>p</a:t>
            </a:r>
            <a:r>
              <a:rPr lang="en-US" altLang="zh-CN" dirty="0" smtClean="0"/>
              <a:t>resets</a:t>
            </a:r>
            <a:r>
              <a:rPr lang="zh-CN" altLang="en-US" dirty="0" smtClean="0"/>
              <a:t>意为预设，是</a:t>
            </a:r>
            <a:r>
              <a:rPr lang="en-US" altLang="zh-CN" dirty="0" smtClean="0"/>
              <a:t>babel</a:t>
            </a:r>
            <a:r>
              <a:rPr lang="zh-CN" altLang="en-US" dirty="0" smtClean="0"/>
              <a:t>提供的语法转换的插件，另外如果预设的不能满足项目需求，可以添加</a:t>
            </a:r>
            <a:r>
              <a:rPr lang="en-US" altLang="zh-CN" dirty="0"/>
              <a:t>plugins</a:t>
            </a:r>
            <a:r>
              <a:rPr lang="zh-CN" altLang="en-US" dirty="0" smtClean="0"/>
              <a:t>等。</a:t>
            </a:r>
            <a:endParaRPr lang="en-US" altLang="zh-CN" dirty="0" smtClean="0"/>
          </a:p>
          <a:p>
            <a:r>
              <a:rPr lang="zh-CN" altLang="en-US" dirty="0" smtClean="0"/>
              <a:t>一般会将</a:t>
            </a:r>
            <a:r>
              <a:rPr lang="en-US" altLang="zh-CN" dirty="0" err="1" smtClean="0"/>
              <a:t>bable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的配置写在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babelrc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477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什么是</a:t>
            </a:r>
            <a:r>
              <a:rPr lang="en-US" altLang="zh-CN" b="1" dirty="0" smtClean="0">
                <a:solidFill>
                  <a:srgbClr val="FF0000"/>
                </a:solidFill>
              </a:rPr>
              <a:t>Plugins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之前我们使用</a:t>
            </a:r>
            <a:r>
              <a:rPr lang="en-US" altLang="zh-CN" dirty="0" smtClean="0"/>
              <a:t>index.html</a:t>
            </a:r>
            <a:r>
              <a:rPr lang="zh-CN" altLang="en-US" dirty="0" smtClean="0"/>
              <a:t>都是手动拷贝到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目录中的，如果想要自动生成一个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就无能为力，这个时候就需要</a:t>
            </a:r>
            <a:r>
              <a:rPr lang="en-US" altLang="zh-CN" dirty="0" smtClean="0"/>
              <a:t>plugins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Plugins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提供的插件接口，可以理解为，</a:t>
            </a:r>
            <a:r>
              <a:rPr lang="en-US" altLang="zh-CN" dirty="0" smtClean="0"/>
              <a:t>Loaders</a:t>
            </a:r>
            <a:r>
              <a:rPr lang="zh-CN" altLang="en-US" dirty="0"/>
              <a:t>是在打包构建过程中用来处理源文件</a:t>
            </a:r>
            <a:r>
              <a:rPr lang="zh-CN" altLang="en-US" dirty="0" smtClean="0"/>
              <a:t>的，一</a:t>
            </a:r>
            <a:r>
              <a:rPr lang="zh-CN" altLang="en-US" dirty="0"/>
              <a:t>次处理一个</a:t>
            </a:r>
            <a:r>
              <a:rPr lang="en-US" altLang="zh-CN" dirty="0"/>
              <a:t>;</a:t>
            </a:r>
            <a:r>
              <a:rPr lang="zh-CN" altLang="en-US" dirty="0"/>
              <a:t>插件并不直接操作单个文件，它直接对整个构建过程其</a:t>
            </a:r>
            <a:r>
              <a:rPr lang="zh-CN" altLang="en-US" dirty="0" smtClean="0"/>
              <a:t>作用，插件</a:t>
            </a:r>
            <a:r>
              <a:rPr lang="zh-CN" altLang="en-US" dirty="0"/>
              <a:t>目的在于解决 </a:t>
            </a:r>
            <a:r>
              <a:rPr lang="en-US" altLang="zh-CN" dirty="0"/>
              <a:t>loader </a:t>
            </a:r>
            <a:r>
              <a:rPr lang="zh-CN" altLang="en-US" dirty="0"/>
              <a:t>无法实现的其他</a:t>
            </a:r>
            <a:r>
              <a:rPr lang="zh-CN" altLang="en-US" dirty="0" smtClean="0"/>
              <a:t>事。</a:t>
            </a:r>
            <a:endParaRPr lang="en-US" altLang="zh-CN" dirty="0" smtClean="0"/>
          </a:p>
          <a:p>
            <a:r>
              <a:rPr lang="zh-CN" altLang="en-US" dirty="0" smtClean="0"/>
              <a:t>对于上面的问题，找到官网中的</a:t>
            </a:r>
            <a:r>
              <a:rPr lang="en-US" altLang="zh-CN" dirty="0" err="1" smtClean="0"/>
              <a:t>HtmlWebpackPlugin</a:t>
            </a:r>
            <a:r>
              <a:rPr lang="zh-CN" altLang="en-US" dirty="0" smtClean="0"/>
              <a:t>进行安装配置。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2926719"/>
            <a:ext cx="5258070" cy="2413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3435846"/>
            <a:ext cx="2927500" cy="7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0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删除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，运行之后发现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目录下自动生成了一个</a:t>
            </a:r>
            <a:r>
              <a:rPr lang="en-US" altLang="zh-CN" dirty="0" smtClean="0"/>
              <a:t>index.html</a:t>
            </a:r>
            <a:r>
              <a:rPr lang="zh-CN" altLang="en-US" dirty="0" smtClean="0"/>
              <a:t>文件，并且自动添加了生成的</a:t>
            </a:r>
            <a:r>
              <a:rPr lang="en-US" altLang="zh-CN" dirty="0" smtClean="0"/>
              <a:t>main.js</a:t>
            </a:r>
            <a:r>
              <a:rPr lang="zh-CN" altLang="en-US" dirty="0" smtClean="0"/>
              <a:t>文件路径。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7614"/>
            <a:ext cx="5404128" cy="209560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7544" y="3653611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这个时候还有个问题，之前的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中有一个</a:t>
            </a:r>
            <a:r>
              <a:rPr lang="en-US" altLang="zh-CN" dirty="0" smtClean="0"/>
              <a:t>id</a:t>
            </a:r>
            <a:r>
              <a:rPr lang="zh-CN" altLang="en-US" dirty="0" smtClean="0"/>
              <a:t>为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div</a:t>
            </a:r>
            <a:r>
              <a:rPr lang="zh-CN" altLang="en-US" dirty="0" smtClean="0"/>
              <a:t>，这就需要配置</a:t>
            </a:r>
            <a:r>
              <a:rPr lang="en-US" altLang="zh-CN" dirty="0" err="1" smtClean="0"/>
              <a:t>HTMLWebpackPlugin</a:t>
            </a:r>
            <a:r>
              <a:rPr lang="zh-CN" altLang="en-US" dirty="0" smtClean="0"/>
              <a:t>参数了。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HTMLWebpackPlugin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7834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以之前的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为模板，</a:t>
            </a:r>
            <a:r>
              <a:rPr lang="en-US" altLang="zh-CN" dirty="0" smtClean="0"/>
              <a:t>filename</a:t>
            </a:r>
            <a:r>
              <a:rPr lang="zh-CN" altLang="en-US" dirty="0" smtClean="0"/>
              <a:t>为生成的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名称，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项目中，移动端以</a:t>
            </a:r>
            <a:r>
              <a:rPr lang="en-US" altLang="zh-CN" dirty="0" smtClean="0"/>
              <a:t>indexMb.html</a:t>
            </a:r>
            <a:r>
              <a:rPr lang="zh-CN" altLang="en-US" dirty="0" smtClean="0"/>
              <a:t>为模板，最终输出的还是</a:t>
            </a:r>
            <a:r>
              <a:rPr lang="en-US" altLang="zh-CN" dirty="0" smtClean="0"/>
              <a:t>index.html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9622"/>
            <a:ext cx="3960440" cy="170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1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>
            <p:ph type="title" idx="4294967295"/>
          </p:nvPr>
        </p:nvSpPr>
        <p:spPr>
          <a:xfrm>
            <a:off x="70612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68724" y="1040130"/>
            <a:ext cx="46917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为什么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68724" y="1757247"/>
            <a:ext cx="36601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如何使用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68724" y="2474364"/>
            <a:ext cx="48844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配置文件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68724" y="3168644"/>
            <a:ext cx="497974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package.json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</a:t>
            </a:r>
            <a:endPara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之前删除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都是手动删的，如果需要自动删除，需要用到</a:t>
            </a:r>
            <a:r>
              <a:rPr lang="en-US" altLang="zh-CN" dirty="0" err="1" smtClean="0"/>
              <a:t>cleanWebpackPlugin</a:t>
            </a:r>
            <a:r>
              <a:rPr lang="zh-CN" altLang="en-US" dirty="0" smtClean="0"/>
              <a:t>，这个</a:t>
            </a:r>
            <a:r>
              <a:rPr lang="en-US" altLang="zh-CN" dirty="0" smtClean="0"/>
              <a:t>plugin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官网并没有，属于第三方插件。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CleanWebpackPlugin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419622"/>
            <a:ext cx="3803845" cy="7239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2365756"/>
            <a:ext cx="3302170" cy="16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7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69469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其他配置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51920" y="120359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写到哪算哪</a:t>
            </a:r>
          </a:p>
        </p:txBody>
      </p:sp>
    </p:spTree>
    <p:extLst>
      <p:ext uri="{BB962C8B-B14F-4D97-AF65-F5344CB8AC3E}">
        <p14:creationId xmlns:p14="http://schemas.microsoft.com/office/powerpoint/2010/main" val="228553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Devtool</a:t>
            </a:r>
            <a:r>
              <a:rPr lang="zh-CN" altLang="en-US" dirty="0" smtClean="0"/>
              <a:t>用来配置是否生成，以及如何生成</a:t>
            </a:r>
            <a:r>
              <a:rPr lang="en-US" altLang="zh-CN" dirty="0" smtClean="0"/>
              <a:t>source map</a:t>
            </a:r>
            <a:r>
              <a:rPr lang="zh-CN" altLang="en-US" dirty="0" smtClean="0"/>
              <a:t>文件。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文件是打包后的代码和源代码之间的映射关系，如果我们的代码中出现错误，没有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文件，我们在浏览器调试的时候只能看到打包后的代码，很难定位问题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devtool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635646"/>
            <a:ext cx="3988862" cy="7200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5536" y="2440508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配置之后就会生成一个</a:t>
            </a:r>
            <a:r>
              <a:rPr lang="en-US" altLang="zh-CN" dirty="0" smtClean="0"/>
              <a:t>.map</a:t>
            </a:r>
            <a:r>
              <a:rPr lang="zh-CN" altLang="en-US" dirty="0" smtClean="0"/>
              <a:t>文件，浏览器调试也能看到源码了。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2894622"/>
            <a:ext cx="2178162" cy="298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3" y="3314269"/>
            <a:ext cx="4156782" cy="6976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13" y="4227934"/>
            <a:ext cx="5522682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0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Webpack</a:t>
            </a:r>
            <a:r>
              <a:rPr lang="zh-CN" altLang="en-US" dirty="0" smtClean="0"/>
              <a:t>官网有一张</a:t>
            </a:r>
            <a:r>
              <a:rPr lang="en-US" altLang="zh-CN" dirty="0" err="1" smtClean="0"/>
              <a:t>devtool</a:t>
            </a:r>
            <a:r>
              <a:rPr lang="zh-CN" altLang="en-US" dirty="0" smtClean="0"/>
              <a:t>配置表，以下简单讲几个配置组合项的意义。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source-map</a:t>
            </a:r>
            <a:r>
              <a:rPr lang="en-US" altLang="zh-CN" dirty="0"/>
              <a:t> </a:t>
            </a:r>
            <a:r>
              <a:rPr lang="zh-CN" altLang="en-US" dirty="0" smtClean="0"/>
              <a:t>生成</a:t>
            </a:r>
            <a:r>
              <a:rPr lang="en-US" altLang="zh-CN" dirty="0" smtClean="0"/>
              <a:t>map</a:t>
            </a:r>
            <a:r>
              <a:rPr lang="zh-CN" altLang="en-US" dirty="0" smtClean="0"/>
              <a:t>文件。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inline</a:t>
            </a:r>
            <a:r>
              <a:rPr lang="en-US" altLang="zh-CN" dirty="0" smtClean="0"/>
              <a:t>	    </a:t>
            </a:r>
            <a:r>
              <a:rPr lang="zh-CN" altLang="en-US" dirty="0" smtClean="0"/>
              <a:t>不生成</a:t>
            </a:r>
            <a:r>
              <a:rPr lang="en-US" altLang="zh-CN" dirty="0" smtClean="0"/>
              <a:t>map</a:t>
            </a:r>
            <a:r>
              <a:rPr lang="zh-CN" altLang="en-US" dirty="0" smtClean="0"/>
              <a:t>文件，映射关系放在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cheap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两个作用，</a:t>
            </a:r>
            <a:r>
              <a:rPr lang="en-US" altLang="zh-CN" dirty="0" smtClean="0"/>
              <a:t>1. </a:t>
            </a:r>
            <a:r>
              <a:rPr lang="zh-CN" altLang="en-US" dirty="0" smtClean="0"/>
              <a:t>映射只定位到行，不定位到列；</a:t>
            </a:r>
            <a:r>
              <a:rPr lang="en-US" altLang="zh-CN" dirty="0" smtClean="0"/>
              <a:t>2. </a:t>
            </a:r>
            <a:r>
              <a:rPr lang="zh-CN" altLang="en-US" dirty="0" smtClean="0"/>
              <a:t>只映射业务代码，不包含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和第三方库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module </a:t>
            </a:r>
            <a:r>
              <a:rPr lang="en-US" altLang="zh-CN" dirty="0" smtClean="0"/>
              <a:t>  </a:t>
            </a:r>
            <a:r>
              <a:rPr lang="zh-CN" altLang="en-US" dirty="0" smtClean="0"/>
              <a:t>映射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和第三方库。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 smtClean="0">
                <a:solidFill>
                  <a:srgbClr val="FF0000"/>
                </a:solidFill>
              </a:rPr>
              <a:t>eval</a:t>
            </a:r>
            <a:r>
              <a:rPr lang="en-US" altLang="zh-CN" dirty="0" smtClean="0">
                <a:solidFill>
                  <a:srgbClr val="FF0000"/>
                </a:solidFill>
              </a:rPr>
              <a:t>    </a:t>
            </a:r>
            <a:r>
              <a:rPr lang="zh-CN" altLang="en-US" dirty="0"/>
              <a:t>使用</a:t>
            </a:r>
            <a:r>
              <a:rPr lang="en-US" altLang="zh-CN" dirty="0" err="1"/>
              <a:t>eval</a:t>
            </a:r>
            <a:r>
              <a:rPr lang="zh-CN" altLang="en-US" dirty="0"/>
              <a:t>包裹模块</a:t>
            </a:r>
            <a:r>
              <a:rPr lang="zh-CN" altLang="en-US" dirty="0" smtClean="0"/>
              <a:t>代码</a:t>
            </a:r>
            <a:r>
              <a:rPr lang="zh-CN" altLang="en-US" dirty="0"/>
              <a:t>，</a:t>
            </a:r>
            <a:r>
              <a:rPr lang="zh-CN" altLang="en-US" dirty="0" smtClean="0"/>
              <a:t>效率</a:t>
            </a:r>
            <a:r>
              <a:rPr lang="zh-CN" altLang="en-US" dirty="0"/>
              <a:t>和性能最佳</a:t>
            </a:r>
            <a:r>
              <a:rPr lang="zh-CN" altLang="en-US" dirty="0" smtClean="0"/>
              <a:t>，但代码复杂时提示不准确。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zh-CN" altLang="en-US" dirty="0" smtClean="0"/>
              <a:t>关于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配置的详细介绍和原理，参考以下文档：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segmentfault.com/a/1190000008315937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www.ruanyifeng.com/blog/2013/01/javascript_source_map.html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Devtool</a:t>
            </a:r>
            <a:r>
              <a:rPr lang="zh-CN" altLang="en-US" b="1" dirty="0" smtClean="0">
                <a:solidFill>
                  <a:srgbClr val="FF0000"/>
                </a:solidFill>
              </a:rPr>
              <a:t>配置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807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为了方便开发，一般都会用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-dev-server</a:t>
            </a:r>
            <a:r>
              <a:rPr lang="zh-CN" altLang="en-US" dirty="0" smtClean="0"/>
              <a:t>启动一个本地服务，安装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-dev-server</a:t>
            </a:r>
            <a:r>
              <a:rPr lang="zh-CN" altLang="en-US" dirty="0" smtClean="0"/>
              <a:t>，并在</a:t>
            </a:r>
            <a:r>
              <a:rPr lang="en-US" altLang="zh-CN" dirty="0" smtClean="0"/>
              <a:t>webpack.config.js</a:t>
            </a:r>
            <a:r>
              <a:rPr lang="zh-CN" altLang="en-US" dirty="0" smtClean="0"/>
              <a:t>中做最简单的配置，运行的文件都在内存中。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r>
              <a:rPr lang="en-US" altLang="zh-CN" b="1" dirty="0" smtClean="0">
                <a:solidFill>
                  <a:srgbClr val="FF0000"/>
                </a:solidFill>
              </a:rPr>
              <a:t>-dev-server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5536" y="1887951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package.json</a:t>
            </a:r>
            <a:r>
              <a:rPr lang="zh-CN" altLang="en-US" dirty="0" smtClean="0"/>
              <a:t>中配置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48" y="2554194"/>
            <a:ext cx="4610337" cy="94619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8982" y="393990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默认是</a:t>
            </a:r>
            <a:r>
              <a:rPr lang="en-US" altLang="zh-CN" dirty="0" smtClean="0"/>
              <a:t>8080</a:t>
            </a:r>
            <a:r>
              <a:rPr lang="zh-CN" altLang="en-US" dirty="0" smtClean="0"/>
              <a:t>端口，在浏览器中访问</a:t>
            </a:r>
            <a:r>
              <a:rPr lang="en-US" altLang="zh-CN" dirty="0">
                <a:hlinkClick r:id="rId3"/>
              </a:rPr>
              <a:t>http://localhost:8080</a:t>
            </a:r>
            <a:r>
              <a:rPr lang="en-US" altLang="zh-CN" dirty="0" smtClean="0">
                <a:hlinkClick r:id="rId3"/>
              </a:rPr>
              <a:t>/</a:t>
            </a:r>
            <a:r>
              <a:rPr lang="zh-CN" altLang="en-US" dirty="0" smtClean="0"/>
              <a:t>即可</a:t>
            </a:r>
            <a:endParaRPr lang="en-US" altLang="zh-CN" dirty="0" smtClean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3" y="1327175"/>
            <a:ext cx="1397072" cy="2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1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smtClean="0"/>
              <a:t>port  </a:t>
            </a:r>
            <a:r>
              <a:rPr lang="zh-CN" altLang="en-US" dirty="0" smtClean="0"/>
              <a:t>监听端口，默认</a:t>
            </a:r>
            <a:r>
              <a:rPr lang="en-US" altLang="zh-CN" dirty="0" smtClean="0"/>
              <a:t>8080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open  </a:t>
            </a:r>
            <a:r>
              <a:rPr lang="zh-CN" altLang="en-US" dirty="0" smtClean="0"/>
              <a:t>是否自动打开浏览器。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 smtClean="0"/>
              <a:t>contentBase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告诉</a:t>
            </a:r>
            <a:r>
              <a:rPr lang="zh-CN" altLang="en-US" dirty="0"/>
              <a:t>服务器从哪里提供</a:t>
            </a:r>
            <a:r>
              <a:rPr lang="zh-CN" altLang="en-US" dirty="0" smtClean="0"/>
              <a:t>内容，一般不用配置。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proxy  </a:t>
            </a:r>
            <a:r>
              <a:rPr lang="zh-CN" altLang="en-US" dirty="0" smtClean="0"/>
              <a:t>我们用的比较多的就是</a:t>
            </a:r>
            <a:r>
              <a:rPr lang="en-US" altLang="zh-CN" dirty="0" smtClean="0"/>
              <a:t>proxy</a:t>
            </a:r>
            <a:r>
              <a:rPr lang="zh-CN" altLang="en-US" dirty="0" smtClean="0"/>
              <a:t>，如果前端和后端不再同一服务器，就需要用到</a:t>
            </a:r>
            <a:r>
              <a:rPr lang="en-US" altLang="zh-CN" dirty="0" smtClean="0"/>
              <a:t>proxy</a:t>
            </a:r>
            <a:r>
              <a:rPr lang="zh-CN" altLang="en-US" dirty="0" smtClean="0"/>
              <a:t>代理</a:t>
            </a:r>
            <a:r>
              <a:rPr lang="en-US" altLang="zh-CN" dirty="0" err="1" smtClean="0"/>
              <a:t>url</a:t>
            </a:r>
            <a:r>
              <a:rPr lang="zh-CN" altLang="en-US" dirty="0" smtClean="0"/>
              <a:t>。比如下面的</a:t>
            </a:r>
            <a:r>
              <a:rPr lang="zh-CN" altLang="en-US" dirty="0"/>
              <a:t>配置表示请求到 </a:t>
            </a:r>
            <a:r>
              <a:rPr lang="en-US" altLang="zh-CN" dirty="0"/>
              <a:t>/</a:t>
            </a:r>
            <a:r>
              <a:rPr lang="en-US" altLang="zh-CN" dirty="0" err="1"/>
              <a:t>api</a:t>
            </a:r>
            <a:r>
              <a:rPr lang="en-US" altLang="zh-CN" dirty="0"/>
              <a:t>/users </a:t>
            </a:r>
            <a:r>
              <a:rPr lang="zh-CN" altLang="en-US" dirty="0"/>
              <a:t>现在会被代理到请求 </a:t>
            </a: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localhost:3000/api/users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r>
              <a:rPr lang="en-US" altLang="zh-CN" b="1" dirty="0" smtClean="0">
                <a:solidFill>
                  <a:srgbClr val="FF0000"/>
                </a:solidFill>
              </a:rPr>
              <a:t>-dev-server</a:t>
            </a:r>
            <a:r>
              <a:rPr lang="zh-CN" altLang="en-US" b="1" dirty="0" smtClean="0">
                <a:solidFill>
                  <a:srgbClr val="FF0000"/>
                </a:solidFill>
              </a:rPr>
              <a:t>配置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71" y="2427734"/>
            <a:ext cx="3797495" cy="11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7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7544" y="123478"/>
            <a:ext cx="84969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配置本地</a:t>
            </a:r>
            <a:r>
              <a:rPr lang="en-US" altLang="zh-CN" dirty="0"/>
              <a:t>mock</a:t>
            </a:r>
            <a:r>
              <a:rPr lang="zh-CN" altLang="en-US" dirty="0"/>
              <a:t>数据</a:t>
            </a:r>
          </a:p>
          <a:p>
            <a:endParaRPr lang="zh-CN" altLang="en-US" dirty="0"/>
          </a:p>
          <a:p>
            <a:r>
              <a:rPr lang="zh-CN" altLang="en-US" dirty="0"/>
              <a:t>客户数据没法在本地重现，想调试某些服务但是造一些数据或者更改数据格式，</a:t>
            </a:r>
          </a:p>
          <a:p>
            <a:r>
              <a:rPr lang="zh-CN" altLang="en-US" dirty="0"/>
              <a:t>可以在</a:t>
            </a:r>
            <a:r>
              <a:rPr lang="en-US" altLang="zh-CN" dirty="0" err="1"/>
              <a:t>webpack</a:t>
            </a:r>
            <a:r>
              <a:rPr lang="zh-CN" altLang="en-US" dirty="0"/>
              <a:t>的配置里面加一个代理就能实现，具体配置如下，</a:t>
            </a:r>
          </a:p>
          <a:p>
            <a:r>
              <a:rPr lang="zh-CN" altLang="en-US" dirty="0"/>
              <a:t>比如我想要更改</a:t>
            </a:r>
            <a:r>
              <a:rPr lang="en-US" altLang="zh-CN" dirty="0"/>
              <a:t>/nccloud/hrwa/waclass/GetWaClassPeriodsByPkWaClass.do</a:t>
            </a:r>
            <a:r>
              <a:rPr lang="zh-CN" altLang="en-US" dirty="0"/>
              <a:t>这条服务的返回数据，</a:t>
            </a:r>
          </a:p>
          <a:p>
            <a:r>
              <a:rPr lang="zh-CN" altLang="en-US" dirty="0"/>
              <a:t>只需要在</a:t>
            </a:r>
            <a:r>
              <a:rPr lang="en-US" altLang="zh-CN" dirty="0" err="1"/>
              <a:t>new_config.json</a:t>
            </a:r>
            <a:r>
              <a:rPr lang="zh-CN" altLang="en-US" dirty="0"/>
              <a:t>中做如下配置即可</a:t>
            </a:r>
          </a:p>
          <a:p>
            <a:endParaRPr lang="zh-CN" altLang="en-US" dirty="0"/>
          </a:p>
          <a:p>
            <a:r>
              <a:rPr lang="en-US" altLang="zh-CN" dirty="0"/>
              <a:t>"/</a:t>
            </a:r>
            <a:r>
              <a:rPr lang="en-US" altLang="zh-CN" dirty="0" err="1"/>
              <a:t>nccloud</a:t>
            </a:r>
            <a:r>
              <a:rPr lang="en-US" altLang="zh-CN" dirty="0"/>
              <a:t>/</a:t>
            </a:r>
            <a:r>
              <a:rPr lang="en-US" altLang="zh-CN" dirty="0" err="1"/>
              <a:t>hrwa</a:t>
            </a:r>
            <a:r>
              <a:rPr lang="en-US" altLang="zh-CN" dirty="0"/>
              <a:t>/</a:t>
            </a:r>
            <a:r>
              <a:rPr lang="en-US" altLang="zh-CN" dirty="0" err="1"/>
              <a:t>waclass</a:t>
            </a:r>
            <a:r>
              <a:rPr lang="en-US" altLang="zh-CN" dirty="0"/>
              <a:t>/GetWaClassPeriodsByPkWaClass.do": {</a:t>
            </a:r>
          </a:p>
          <a:p>
            <a:r>
              <a:rPr lang="en-US" altLang="zh-CN" dirty="0"/>
              <a:t>   "target": "http://localhost:3006",</a:t>
            </a:r>
          </a:p>
          <a:p>
            <a:r>
              <a:rPr lang="en-US" altLang="zh-CN" dirty="0"/>
              <a:t>   "</a:t>
            </a:r>
            <a:r>
              <a:rPr lang="en-US" altLang="zh-CN" dirty="0" err="1"/>
              <a:t>pathRewrite</a:t>
            </a:r>
            <a:r>
              <a:rPr lang="en-US" altLang="zh-CN" dirty="0"/>
              <a:t>": {</a:t>
            </a:r>
          </a:p>
          <a:p>
            <a:r>
              <a:rPr lang="en-US" altLang="zh-CN" dirty="0"/>
              <a:t>      "^/</a:t>
            </a:r>
            <a:r>
              <a:rPr lang="en-US" altLang="zh-CN" dirty="0" err="1"/>
              <a:t>nccloud</a:t>
            </a:r>
            <a:r>
              <a:rPr lang="en-US" altLang="zh-CN" dirty="0"/>
              <a:t>/</a:t>
            </a:r>
            <a:r>
              <a:rPr lang="en-US" altLang="zh-CN" dirty="0" err="1"/>
              <a:t>hrwa</a:t>
            </a:r>
            <a:r>
              <a:rPr lang="en-US" altLang="zh-CN" dirty="0"/>
              <a:t>/</a:t>
            </a:r>
            <a:r>
              <a:rPr lang="en-US" altLang="zh-CN" dirty="0" err="1"/>
              <a:t>waclass</a:t>
            </a:r>
            <a:r>
              <a:rPr lang="en-US" altLang="zh-CN" dirty="0"/>
              <a:t>/GetWaClassPeriodsByPkWaClass.do": "/mock/</a:t>
            </a:r>
            <a:r>
              <a:rPr lang="en-US" altLang="zh-CN" dirty="0" err="1"/>
              <a:t>GetWaClassPeriodsByPkWaClass.json</a:t>
            </a:r>
            <a:r>
              <a:rPr lang="en-US" altLang="zh-CN" dirty="0"/>
              <a:t>"</a:t>
            </a:r>
          </a:p>
          <a:p>
            <a:r>
              <a:rPr lang="en-US" altLang="zh-CN" dirty="0"/>
              <a:t>   },</a:t>
            </a:r>
          </a:p>
          <a:p>
            <a:r>
              <a:rPr lang="en-US" altLang="zh-CN" dirty="0"/>
              <a:t>   "method": "GET"</a:t>
            </a:r>
          </a:p>
          <a:p>
            <a:r>
              <a:rPr lang="en-US" altLang="zh-CN" dirty="0"/>
              <a:t>}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2779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HMR</a:t>
            </a:r>
            <a:r>
              <a:rPr lang="zh-CN" altLang="en-US" dirty="0" smtClean="0"/>
              <a:t>指在不刷新页面的情况下，修改的代码在页面自动更改。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热更新的很简单，只需要做如下配置即可。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Hot Module Replacement</a:t>
            </a:r>
            <a:r>
              <a:rPr lang="zh-CN" altLang="en-US" b="1" dirty="0">
                <a:solidFill>
                  <a:srgbClr val="FF0000"/>
                </a:solidFill>
              </a:rPr>
              <a:t>热模块更新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347614"/>
            <a:ext cx="3981655" cy="2794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315628"/>
            <a:ext cx="1822544" cy="9652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536" y="2499742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我们在页面写一个计时器，更改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代码，发现页面没有刷新，数字没有重新计算，但是样式改变了。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65" y="3291830"/>
            <a:ext cx="5524784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1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但是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的热更新很麻烦，需要在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中加入如下形式的代码。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395536" y="264375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如果写过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就会发现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是支持热更新的，而且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自己做了组件更新的代码，这部分有兴趣的话可以去查资料，这里提一下，知道有这么个东西。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32" y="1020116"/>
            <a:ext cx="6629741" cy="14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7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4355976" y="771550"/>
            <a:ext cx="2453461" cy="3567985"/>
          </a:xfrm>
          <a:noFill/>
          <a:ln>
            <a:noFill/>
          </a:ln>
        </p:spPr>
        <p:txBody>
          <a:bodyPr wrap="square"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资料分享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733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为什么要使用</a:t>
            </a:r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如果不使用任何框架，使用原生的</a:t>
            </a:r>
            <a:r>
              <a:rPr lang="en-US" altLang="zh-CN" dirty="0" err="1"/>
              <a:t>js</a:t>
            </a:r>
            <a:r>
              <a:rPr lang="zh-CN" altLang="zh-CN" dirty="0"/>
              <a:t>，如何实现在页面</a:t>
            </a:r>
            <a:r>
              <a:rPr lang="zh-CN" altLang="zh-CN" dirty="0" smtClean="0"/>
              <a:t>添加</a:t>
            </a:r>
            <a:r>
              <a:rPr lang="en-US" altLang="zh-CN" dirty="0" err="1" smtClean="0"/>
              <a:t>header,content,footer</a:t>
            </a:r>
            <a:r>
              <a:rPr lang="zh-CN" altLang="zh-CN" dirty="0"/>
              <a:t>？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541645" y="1563638"/>
            <a:ext cx="5774060" cy="3281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 descr="E:\工作\2017\用友\集团\李凯8.31新PPTvi\封面封底\方案2\封面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0"/>
            <a:ext cx="9147175" cy="5145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4" name="TextBox 2"/>
          <p:cNvSpPr txBox="1"/>
          <p:nvPr/>
        </p:nvSpPr>
        <p:spPr>
          <a:xfrm>
            <a:off x="3397250" y="2070100"/>
            <a:ext cx="2349500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79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3" descr="C:\Users\win7.5\Desktop\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18" name="Picture 4" descr="E:\工作\2017\用友\2018年用友新标识组合\数字企业智能服务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38" y="1635125"/>
            <a:ext cx="3743325" cy="1873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1520" y="483518"/>
            <a:ext cx="84969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这样写虽然可以实现，但是如果页面很复杂，维护一个</a:t>
            </a:r>
            <a:r>
              <a:rPr lang="en-US" altLang="zh-CN" dirty="0" err="1"/>
              <a:t>js</a:t>
            </a:r>
            <a:r>
              <a:rPr lang="zh-CN" altLang="zh-CN" dirty="0"/>
              <a:t>就非常困难。于是我们可以将各个页面模块分开到不通的</a:t>
            </a:r>
            <a:r>
              <a:rPr lang="en-US" altLang="zh-CN" dirty="0" err="1"/>
              <a:t>js</a:t>
            </a:r>
            <a:r>
              <a:rPr lang="zh-CN" altLang="zh-CN" dirty="0"/>
              <a:t>中维护。比如</a:t>
            </a:r>
            <a:r>
              <a:rPr lang="en-US" altLang="zh-CN" dirty="0"/>
              <a:t>header.js</a:t>
            </a:r>
            <a:r>
              <a:rPr lang="zh-CN" altLang="zh-CN" dirty="0"/>
              <a:t>可以写成下面的方法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1491630"/>
            <a:ext cx="7704856" cy="20286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5536" y="3579862"/>
            <a:ext cx="79208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</a:t>
            </a:r>
            <a:r>
              <a:rPr lang="en-US" altLang="zh-CN" dirty="0"/>
              <a:t>html</a:t>
            </a:r>
            <a:r>
              <a:rPr lang="zh-CN" altLang="zh-CN" dirty="0"/>
              <a:t>中引用该</a:t>
            </a:r>
            <a:r>
              <a:rPr lang="en-US" altLang="zh-CN" dirty="0" err="1"/>
              <a:t>js</a:t>
            </a:r>
            <a:r>
              <a:rPr lang="zh-CN" altLang="zh-CN" dirty="0"/>
              <a:t>，然后在</a:t>
            </a:r>
            <a:r>
              <a:rPr lang="en-US" altLang="zh-CN" dirty="0"/>
              <a:t>index.js</a:t>
            </a:r>
            <a:r>
              <a:rPr lang="zh-CN" altLang="zh-CN" dirty="0"/>
              <a:t>中调用</a:t>
            </a:r>
            <a:r>
              <a:rPr lang="en-US" altLang="zh-CN" dirty="0"/>
              <a:t>header()</a:t>
            </a:r>
            <a:r>
              <a:rPr lang="zh-CN" altLang="zh-CN" dirty="0"/>
              <a:t>方法，这样就形成了初步的代码分离。但是这样做也有很多问题，比如</a:t>
            </a:r>
            <a:r>
              <a:rPr lang="en-US" altLang="zh-CN" dirty="0" err="1"/>
              <a:t>js</a:t>
            </a:r>
            <a:r>
              <a:rPr lang="zh-CN" altLang="zh-CN" dirty="0"/>
              <a:t>的引用顺序，全局变量污染等</a:t>
            </a:r>
            <a:r>
              <a:rPr lang="zh-CN" altLang="zh-CN" dirty="0" smtClean="0"/>
              <a:t>问题</a:t>
            </a:r>
            <a:r>
              <a:rPr lang="zh-CN" altLang="en-US" dirty="0" smtClean="0"/>
              <a:t>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899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43608" y="771550"/>
            <a:ext cx="72008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于是</a:t>
            </a:r>
            <a:r>
              <a:rPr lang="zh-CN" altLang="zh-CN" dirty="0"/>
              <a:t>就有了</a:t>
            </a:r>
            <a:r>
              <a:rPr lang="en-US" altLang="zh-CN" dirty="0" err="1"/>
              <a:t>amd</a:t>
            </a:r>
            <a:r>
              <a:rPr lang="zh-CN" altLang="zh-CN" dirty="0"/>
              <a:t>，</a:t>
            </a:r>
            <a:r>
              <a:rPr lang="en-US" altLang="zh-CN" dirty="0" err="1"/>
              <a:t>cmd</a:t>
            </a:r>
            <a:r>
              <a:rPr lang="zh-CN" altLang="zh-CN" dirty="0"/>
              <a:t>，</a:t>
            </a:r>
            <a:r>
              <a:rPr lang="en-US" altLang="zh-CN" dirty="0" err="1"/>
              <a:t>commonJs</a:t>
            </a:r>
            <a:r>
              <a:rPr lang="zh-CN" altLang="zh-CN" dirty="0"/>
              <a:t>等模块化定义方法。我们最常用的就是</a:t>
            </a:r>
            <a:r>
              <a:rPr lang="en-US" altLang="zh-CN" dirty="0" err="1"/>
              <a:t>commonJS</a:t>
            </a:r>
            <a:r>
              <a:rPr lang="zh-CN" altLang="zh-CN" dirty="0"/>
              <a:t>和</a:t>
            </a:r>
            <a:r>
              <a:rPr lang="en-US" altLang="zh-CN" dirty="0"/>
              <a:t>ES module</a:t>
            </a:r>
            <a:r>
              <a:rPr lang="zh-CN" altLang="zh-CN" dirty="0"/>
              <a:t>两种，使用方法分别是：</a:t>
            </a:r>
          </a:p>
          <a:p>
            <a:r>
              <a:rPr lang="en-US" altLang="zh-CN" dirty="0" err="1"/>
              <a:t>commonJS</a:t>
            </a:r>
            <a:r>
              <a:rPr lang="zh-CN" altLang="zh-CN" dirty="0"/>
              <a:t>： </a:t>
            </a:r>
            <a:endParaRPr lang="en-US" altLang="zh-CN" dirty="0" smtClean="0"/>
          </a:p>
          <a:p>
            <a:r>
              <a:rPr lang="zh-CN" altLang="zh-CN" dirty="0" smtClean="0"/>
              <a:t>导出 </a:t>
            </a:r>
            <a:r>
              <a:rPr lang="en-US" altLang="zh-CN" dirty="0" err="1">
                <a:solidFill>
                  <a:schemeClr val="tx2"/>
                </a:solidFill>
              </a:rPr>
              <a:t>module.exports</a:t>
            </a:r>
            <a:r>
              <a:rPr lang="en-US" altLang="zh-CN" dirty="0">
                <a:solidFill>
                  <a:schemeClr val="tx2"/>
                </a:solidFill>
              </a:rPr>
              <a:t> = header; 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zh-CN" altLang="zh-CN" dirty="0" smtClean="0"/>
              <a:t>引用 </a:t>
            </a:r>
            <a:r>
              <a:rPr lang="en-US" altLang="zh-CN" dirty="0" err="1">
                <a:solidFill>
                  <a:schemeClr val="tx2"/>
                </a:solidFill>
              </a:rPr>
              <a:t>var</a:t>
            </a:r>
            <a:r>
              <a:rPr lang="en-US" altLang="zh-CN" dirty="0">
                <a:solidFill>
                  <a:schemeClr val="tx2"/>
                </a:solidFill>
              </a:rPr>
              <a:t> header = require('./header.js');</a:t>
            </a:r>
            <a:endParaRPr lang="zh-CN" altLang="zh-CN" dirty="0">
              <a:solidFill>
                <a:schemeClr val="tx2"/>
              </a:solidFill>
            </a:endParaRPr>
          </a:p>
          <a:p>
            <a:r>
              <a:rPr lang="en-US" altLang="zh-CN" dirty="0"/>
              <a:t>ES module</a:t>
            </a:r>
            <a:r>
              <a:rPr lang="zh-CN" altLang="zh-CN" dirty="0"/>
              <a:t>： </a:t>
            </a:r>
            <a:endParaRPr lang="en-US" altLang="zh-CN" dirty="0" smtClean="0"/>
          </a:p>
          <a:p>
            <a:r>
              <a:rPr lang="zh-CN" altLang="zh-CN" dirty="0" smtClean="0"/>
              <a:t>导出 </a:t>
            </a:r>
            <a:r>
              <a:rPr lang="en-US" altLang="zh-CN" dirty="0">
                <a:solidFill>
                  <a:schemeClr val="tx2"/>
                </a:solidFill>
              </a:rPr>
              <a:t>export default header; 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zh-CN" altLang="zh-CN" dirty="0" smtClean="0"/>
              <a:t>引用 </a:t>
            </a:r>
            <a:r>
              <a:rPr lang="en-US" altLang="zh-CN" dirty="0">
                <a:solidFill>
                  <a:schemeClr val="tx2"/>
                </a:solidFill>
              </a:rPr>
              <a:t>import header from './header.js';</a:t>
            </a:r>
            <a:endParaRPr lang="zh-CN" altLang="zh-CN" dirty="0">
              <a:solidFill>
                <a:schemeClr val="tx2"/>
              </a:solidFill>
            </a:endParaRP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 smtClean="0"/>
              <a:t>这个</a:t>
            </a:r>
            <a:r>
              <a:rPr lang="zh-CN" altLang="zh-CN" dirty="0"/>
              <a:t>时候又有一个问题，这些方法浏览器不认，跑不起来，于是就</a:t>
            </a:r>
            <a:r>
              <a:rPr lang="zh-CN" altLang="zh-CN" dirty="0" smtClean="0"/>
              <a:t>有了</a:t>
            </a:r>
            <a:r>
              <a:rPr lang="en-US" altLang="zh-CN" dirty="0" err="1"/>
              <a:t>w</a:t>
            </a:r>
            <a:r>
              <a:rPr lang="en-US" altLang="zh-CN" dirty="0" err="1" smtClean="0"/>
              <a:t>ebpack</a:t>
            </a:r>
            <a:r>
              <a:rPr lang="zh-CN" altLang="zh-CN" dirty="0"/>
              <a:t>，可以将这些代码打包成一个浏览器可以运行的</a:t>
            </a:r>
            <a:r>
              <a:rPr lang="en-US" altLang="zh-CN" dirty="0" err="1"/>
              <a:t>js</a:t>
            </a:r>
            <a:r>
              <a:rPr lang="zh-CN" altLang="zh-CN" dirty="0"/>
              <a:t>，</a:t>
            </a:r>
            <a:r>
              <a:rPr lang="zh-CN" altLang="zh-CN" dirty="0" smtClean="0"/>
              <a:t>所以</a:t>
            </a:r>
            <a:r>
              <a:rPr lang="en-US" altLang="zh-CN" dirty="0" err="1" smtClean="0"/>
              <a:t>webpack</a:t>
            </a:r>
            <a:r>
              <a:rPr lang="zh-CN" altLang="zh-CN" dirty="0"/>
              <a:t>是一个</a:t>
            </a:r>
            <a:r>
              <a:rPr lang="zh-CN" altLang="zh-CN" b="1" dirty="0"/>
              <a:t>模块打包工具</a:t>
            </a:r>
            <a:r>
              <a:rPr lang="zh-CN" altLang="zh-CN" dirty="0"/>
              <a:t>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317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</a:rPr>
              <a:t>如何</a:t>
            </a:r>
            <a:r>
              <a:rPr lang="zh-CN" altLang="en-US" b="1" dirty="0" smtClean="0">
                <a:solidFill>
                  <a:srgbClr val="FF0000"/>
                </a:solidFill>
              </a:rPr>
              <a:t>使用</a:t>
            </a:r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5536" y="52705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 </a:t>
            </a:r>
            <a:r>
              <a:rPr lang="zh-CN" altLang="zh-CN" dirty="0" smtClean="0"/>
              <a:t>安装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1560" y="1111825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首先必须安装</a:t>
            </a:r>
            <a:r>
              <a:rPr lang="en-US" altLang="zh-CN" dirty="0" err="1"/>
              <a:t>nodejs</a:t>
            </a:r>
            <a:r>
              <a:rPr lang="zh-CN" altLang="zh-CN" dirty="0"/>
              <a:t>。</a:t>
            </a:r>
          </a:p>
          <a:p>
            <a:r>
              <a:rPr lang="zh-CN" altLang="zh-CN" dirty="0" smtClean="0"/>
              <a:t>全局</a:t>
            </a:r>
            <a:r>
              <a:rPr lang="zh-CN" altLang="zh-CN" dirty="0"/>
              <a:t>安装，可以通过</a:t>
            </a:r>
            <a:r>
              <a:rPr lang="en-US" altLang="zh-CN" dirty="0" err="1"/>
              <a:t>npm</a:t>
            </a:r>
            <a:r>
              <a:rPr lang="zh-CN" altLang="zh-CN" dirty="0"/>
              <a:t>命令，全局安装</a:t>
            </a:r>
            <a:r>
              <a:rPr lang="en-US" altLang="zh-CN" dirty="0" err="1"/>
              <a:t>webpack</a:t>
            </a:r>
            <a:r>
              <a:rPr lang="en-US" altLang="zh-CN" dirty="0"/>
              <a:t> </a:t>
            </a:r>
            <a:r>
              <a:rPr lang="zh-CN" altLang="zh-CN" dirty="0"/>
              <a:t>和</a:t>
            </a:r>
            <a:r>
              <a:rPr lang="en-US" altLang="zh-CN" dirty="0"/>
              <a:t> </a:t>
            </a:r>
            <a:r>
              <a:rPr lang="en-US" altLang="zh-CN" dirty="0" err="1"/>
              <a:t>webpack</a:t>
            </a:r>
            <a:r>
              <a:rPr lang="en-US" altLang="zh-CN" dirty="0"/>
              <a:t>-cli</a:t>
            </a:r>
            <a:r>
              <a:rPr lang="zh-CN" altLang="zh-CN" dirty="0"/>
              <a:t>两个包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2067694"/>
            <a:ext cx="3312368" cy="36164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11560" y="2643758"/>
            <a:ext cx="73448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一般不用这么装，不通版本的</a:t>
            </a:r>
            <a:r>
              <a:rPr lang="en-US" altLang="zh-CN" dirty="0" err="1"/>
              <a:t>Webpack</a:t>
            </a:r>
            <a:r>
              <a:rPr lang="zh-CN" altLang="zh-CN" dirty="0"/>
              <a:t>配置可能不同。</a:t>
            </a:r>
          </a:p>
          <a:p>
            <a:r>
              <a:rPr lang="zh-CN" altLang="zh-CN" dirty="0" smtClean="0"/>
              <a:t>本地</a:t>
            </a:r>
            <a:r>
              <a:rPr lang="zh-CN" altLang="zh-CN" dirty="0"/>
              <a:t>安装，即在本项目中安装，也是通过</a:t>
            </a:r>
            <a:r>
              <a:rPr lang="en-US" altLang="zh-CN" dirty="0" err="1"/>
              <a:t>npm</a:t>
            </a:r>
            <a:r>
              <a:rPr lang="zh-CN" altLang="zh-CN" dirty="0"/>
              <a:t>命令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/>
          <p:nvPr/>
        </p:nvPicPr>
        <p:blipFill>
          <a:blip r:embed="rId3"/>
          <a:stretch>
            <a:fillRect/>
          </a:stretch>
        </p:blipFill>
        <p:spPr>
          <a:xfrm>
            <a:off x="827584" y="3795885"/>
            <a:ext cx="3240360" cy="37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4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使用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4495" y="800799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通过上面的代码，我们已经得到了一个分模块的代码，但是不能在浏览器上运行。现在我们可以对改代码进行打包，进入项目根目录，运行下面的指令即可实现打包。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66080" y="2499742"/>
            <a:ext cx="78943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其中</a:t>
            </a:r>
            <a:r>
              <a:rPr lang="en-US" altLang="zh-CN" dirty="0" err="1"/>
              <a:t>npx</a:t>
            </a:r>
            <a:r>
              <a:rPr lang="zh-CN" altLang="zh-CN" dirty="0"/>
              <a:t>指的是运行</a:t>
            </a:r>
            <a:r>
              <a:rPr lang="zh-CN" altLang="zh-CN" dirty="0" smtClean="0"/>
              <a:t>本地</a:t>
            </a:r>
            <a:r>
              <a:rPr lang="en-US" altLang="zh-CN" dirty="0" err="1" smtClean="0"/>
              <a:t>webpack</a:t>
            </a:r>
            <a:r>
              <a:rPr lang="zh-CN" altLang="zh-CN" dirty="0"/>
              <a:t>，</a:t>
            </a:r>
            <a:r>
              <a:rPr lang="en-US" altLang="zh-CN" dirty="0"/>
              <a:t>index.js</a:t>
            </a:r>
            <a:r>
              <a:rPr lang="zh-CN" altLang="zh-CN" dirty="0"/>
              <a:t>是入口文件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zh-CN" altLang="zh-CN" dirty="0"/>
              <a:t>运行完成之后会生成一个目录</a:t>
            </a:r>
            <a:r>
              <a:rPr lang="en-US" altLang="zh-CN" dirty="0" err="1"/>
              <a:t>dist</a:t>
            </a:r>
            <a:r>
              <a:rPr lang="zh-CN" altLang="zh-CN" dirty="0"/>
              <a:t>和</a:t>
            </a:r>
            <a:r>
              <a:rPr lang="en-US" altLang="zh-CN" dirty="0"/>
              <a:t>main.js</a:t>
            </a:r>
            <a:r>
              <a:rPr lang="zh-CN" altLang="zh-CN" dirty="0"/>
              <a:t>文件，这个</a:t>
            </a:r>
            <a:r>
              <a:rPr lang="en-US" altLang="zh-CN" dirty="0" err="1"/>
              <a:t>js</a:t>
            </a:r>
            <a:r>
              <a:rPr lang="zh-CN" altLang="zh-CN" dirty="0"/>
              <a:t>即</a:t>
            </a:r>
            <a:r>
              <a:rPr lang="zh-CN" altLang="zh-CN" dirty="0" smtClean="0"/>
              <a:t>为</a:t>
            </a:r>
            <a:r>
              <a:rPr lang="en-US" altLang="zh-CN" dirty="0" err="1" smtClean="0"/>
              <a:t>webpack</a:t>
            </a:r>
            <a:r>
              <a:rPr lang="zh-CN" altLang="zh-CN" dirty="0"/>
              <a:t>打包之后浏览器可运行的文件。在</a:t>
            </a:r>
            <a:r>
              <a:rPr lang="en-US" altLang="zh-CN" dirty="0"/>
              <a:t>html</a:t>
            </a:r>
            <a:r>
              <a:rPr lang="zh-CN" altLang="zh-CN" dirty="0"/>
              <a:t>中引用该</a:t>
            </a:r>
            <a:r>
              <a:rPr lang="en-US" altLang="zh-CN" dirty="0" err="1"/>
              <a:t>js</a:t>
            </a:r>
            <a:r>
              <a:rPr lang="zh-CN" altLang="zh-CN" dirty="0"/>
              <a:t>就可以正常展示页面了。</a:t>
            </a:r>
          </a:p>
          <a:p>
            <a:r>
              <a:rPr lang="zh-CN" altLang="zh-CN" dirty="0"/>
              <a:t>虽然在这个项目中没有任何</a:t>
            </a:r>
            <a:r>
              <a:rPr lang="en-US" altLang="zh-CN" dirty="0" err="1"/>
              <a:t>Webpack</a:t>
            </a:r>
            <a:r>
              <a:rPr lang="zh-CN" altLang="zh-CN" dirty="0"/>
              <a:t>的配置，</a:t>
            </a:r>
            <a:r>
              <a:rPr lang="zh-CN" altLang="zh-CN" dirty="0" smtClean="0"/>
              <a:t>但是</a:t>
            </a:r>
            <a:r>
              <a:rPr lang="en-US" altLang="zh-CN" dirty="0" err="1" smtClean="0"/>
              <a:t>webpack</a:t>
            </a:r>
            <a:r>
              <a:rPr lang="zh-CN" altLang="zh-CN" dirty="0"/>
              <a:t>尽可能的简化的配置，给出了很多默认的配置。</a:t>
            </a: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755576" y="1915386"/>
            <a:ext cx="2664296" cy="2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3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-9254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webpack</a:t>
            </a:r>
            <a:r>
              <a:rPr lang="zh-CN" altLang="zh-CN" dirty="0"/>
              <a:t>配置文件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如果我们想要别的配置，就需要添加</a:t>
            </a:r>
            <a:r>
              <a:rPr lang="en-US" altLang="zh-CN" dirty="0" err="1"/>
              <a:t>Webpack</a:t>
            </a:r>
            <a:r>
              <a:rPr lang="zh-CN" altLang="zh-CN" dirty="0"/>
              <a:t>的默认配置文件，即在项目根目录下创建</a:t>
            </a:r>
            <a:r>
              <a:rPr lang="en-US" altLang="zh-CN" dirty="0"/>
              <a:t>webpack.config.js</a:t>
            </a:r>
            <a:r>
              <a:rPr lang="zh-CN" altLang="zh-CN" dirty="0"/>
              <a:t>文件即可。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421944"/>
            <a:ext cx="4680520" cy="17281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576" y="3363838"/>
            <a:ext cx="78488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在该文件中做一个最简单的配置，通过</a:t>
            </a:r>
            <a:r>
              <a:rPr lang="en-US" altLang="zh-CN" dirty="0" err="1"/>
              <a:t>commonJs</a:t>
            </a:r>
            <a:r>
              <a:rPr lang="zh-CN" altLang="zh-CN" dirty="0"/>
              <a:t>的形式导出配置，其中</a:t>
            </a:r>
            <a:r>
              <a:rPr lang="en-US" altLang="zh-CN" dirty="0"/>
              <a:t>entry</a:t>
            </a:r>
            <a:r>
              <a:rPr lang="zh-CN" altLang="zh-CN" dirty="0"/>
              <a:t>是入口文件配置，</a:t>
            </a:r>
            <a:r>
              <a:rPr lang="en-US" altLang="zh-CN" dirty="0"/>
              <a:t>output</a:t>
            </a:r>
            <a:r>
              <a:rPr lang="zh-CN" altLang="zh-CN" dirty="0"/>
              <a:t>是输出配置，</a:t>
            </a:r>
            <a:r>
              <a:rPr lang="en-US" altLang="zh-CN" dirty="0"/>
              <a:t>filename</a:t>
            </a:r>
            <a:r>
              <a:rPr lang="zh-CN" altLang="zh-CN" dirty="0"/>
              <a:t>即为输出</a:t>
            </a:r>
            <a:r>
              <a:rPr lang="en-US" altLang="zh-CN" dirty="0" err="1"/>
              <a:t>js</a:t>
            </a:r>
            <a:r>
              <a:rPr lang="zh-CN" altLang="zh-CN" dirty="0"/>
              <a:t>文件名，</a:t>
            </a:r>
            <a:r>
              <a:rPr lang="en-US" altLang="zh-CN" dirty="0"/>
              <a:t>path</a:t>
            </a:r>
            <a:r>
              <a:rPr lang="zh-CN" altLang="zh-CN" dirty="0"/>
              <a:t>是输出路径，</a:t>
            </a:r>
            <a:r>
              <a:rPr lang="en-US" altLang="zh-CN" dirty="0"/>
              <a:t>path</a:t>
            </a:r>
            <a:r>
              <a:rPr lang="zh-CN" altLang="zh-CN" dirty="0"/>
              <a:t>模块是</a:t>
            </a:r>
            <a:r>
              <a:rPr lang="en-US" altLang="zh-CN" dirty="0" err="1"/>
              <a:t>nodejs</a:t>
            </a:r>
            <a:r>
              <a:rPr lang="zh-CN" altLang="zh-CN" dirty="0"/>
              <a:t>自带的，所以可以直接引用，</a:t>
            </a:r>
            <a:r>
              <a:rPr lang="en-US" altLang="zh-CN" dirty="0"/>
              <a:t>__</a:t>
            </a:r>
            <a:r>
              <a:rPr lang="en-US" altLang="zh-CN" dirty="0" err="1"/>
              <a:t>dirname</a:t>
            </a:r>
            <a:r>
              <a:rPr lang="zh-CN" altLang="zh-CN" dirty="0"/>
              <a:t>为当前执行文件所在目录的完整目录名。</a:t>
            </a:r>
          </a:p>
          <a:p>
            <a:r>
              <a:rPr lang="zh-CN" altLang="zh-CN" dirty="0"/>
              <a:t>配置完成之后直接运行</a:t>
            </a:r>
            <a:r>
              <a:rPr lang="en-US" altLang="zh-CN" dirty="0" err="1"/>
              <a:t>npx</a:t>
            </a:r>
            <a:r>
              <a:rPr lang="en-US" altLang="zh-CN" dirty="0"/>
              <a:t> </a:t>
            </a:r>
            <a:r>
              <a:rPr lang="en-US" altLang="zh-CN" dirty="0" err="1"/>
              <a:t>webpack</a:t>
            </a:r>
            <a:r>
              <a:rPr lang="zh-CN" altLang="zh-CN" dirty="0"/>
              <a:t>即可。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575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200" dirty="0" smtClean="0">
            <a:solidFill>
              <a:srgbClr val="E60012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2252</Words>
  <Application>Microsoft Office PowerPoint</Application>
  <PresentationFormat>全屏显示(16:9)</PresentationFormat>
  <Paragraphs>150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7" baseType="lpstr">
      <vt:lpstr>宋体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什么是webpack</vt:lpstr>
      <vt:lpstr>为什么要使用webpack</vt:lpstr>
      <vt:lpstr>PowerPoint 演示文稿</vt:lpstr>
      <vt:lpstr>PowerPoint 演示文稿</vt:lpstr>
      <vt:lpstr>如何使用webpack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什么是Loader</vt:lpstr>
      <vt:lpstr>PowerPoint 演示文稿</vt:lpstr>
      <vt:lpstr>css-loader</vt:lpstr>
      <vt:lpstr>less-loader</vt:lpstr>
      <vt:lpstr>file-loader</vt:lpstr>
      <vt:lpstr>PowerPoint 演示文稿</vt:lpstr>
      <vt:lpstr>PowerPoint 演示文稿</vt:lpstr>
      <vt:lpstr>PowerPoint 演示文稿</vt:lpstr>
      <vt:lpstr>PowerPoint 演示文稿</vt:lpstr>
      <vt:lpstr>url-loader</vt:lpstr>
      <vt:lpstr>PowerPoint 演示文稿</vt:lpstr>
      <vt:lpstr>babel-loader</vt:lpstr>
      <vt:lpstr>PowerPoint 演示文稿</vt:lpstr>
      <vt:lpstr>什么是Plugins</vt:lpstr>
      <vt:lpstr>HTMLWebpackPlugin</vt:lpstr>
      <vt:lpstr>PowerPoint 演示文稿</vt:lpstr>
      <vt:lpstr>CleanWebpackPlugin</vt:lpstr>
      <vt:lpstr>PowerPoint 演示文稿</vt:lpstr>
      <vt:lpstr>devtool</vt:lpstr>
      <vt:lpstr>Devtool配置</vt:lpstr>
      <vt:lpstr>webpack-dev-server</vt:lpstr>
      <vt:lpstr>webpack-dev-server配置</vt:lpstr>
      <vt:lpstr>PowerPoint 演示文稿</vt:lpstr>
      <vt:lpstr>Hot Module Replacement热模块更新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yangziyu</dc:creator>
  <cp:lastModifiedBy>HP</cp:lastModifiedBy>
  <cp:revision>2901</cp:revision>
  <dcterms:created xsi:type="dcterms:W3CDTF">2017-02-14T08:00:00Z</dcterms:created>
  <dcterms:modified xsi:type="dcterms:W3CDTF">2020-09-21T08:01:47Z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